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sv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slideLayout" Target="../slideLayouts/slideLayout10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763560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SyriaTel Customer Churn Analysis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67629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Predicting customer churn to protect revenue and improve retention strategies through data-driven insights.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9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2464" y="520541"/>
            <a:ext cx="6429494" cy="591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Strategic Recommendations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2464" y="1395889"/>
            <a:ext cx="7819073" cy="1438989"/>
          </a:xfrm>
          <a:prstGeom prst="roundRect">
            <a:avLst>
              <a:gd name="adj" fmla="val 552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85324" y="1418749"/>
            <a:ext cx="757118" cy="1393269"/>
          </a:xfrm>
          <a:prstGeom prst="roundRect">
            <a:avLst>
              <a:gd name="adj" fmla="val 6878"/>
            </a:avLst>
          </a:prstGeom>
          <a:solidFill>
            <a:srgbClr val="003180"/>
          </a:solidFill>
          <a:ln/>
        </p:spPr>
      </p:sp>
      <p:sp>
        <p:nvSpPr>
          <p:cNvPr id="6" name="Text 3"/>
          <p:cNvSpPr/>
          <p:nvPr/>
        </p:nvSpPr>
        <p:spPr>
          <a:xfrm>
            <a:off x="918091" y="1937861"/>
            <a:ext cx="283845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31633" y="1607939"/>
            <a:ext cx="276570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Deploy Predictive Model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631633" y="2017038"/>
            <a:ext cx="6637853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Random Forest model as primary churn prediction tool across CRM systems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62464" y="3024068"/>
            <a:ext cx="7819073" cy="1438989"/>
          </a:xfrm>
          <a:prstGeom prst="roundRect">
            <a:avLst>
              <a:gd name="adj" fmla="val 552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85324" y="3046928"/>
            <a:ext cx="757118" cy="1393269"/>
          </a:xfrm>
          <a:prstGeom prst="roundRect">
            <a:avLst>
              <a:gd name="adj" fmla="val 6878"/>
            </a:avLst>
          </a:prstGeom>
          <a:solidFill>
            <a:srgbClr val="003180"/>
          </a:solidFill>
          <a:ln/>
        </p:spPr>
      </p:sp>
      <p:sp>
        <p:nvSpPr>
          <p:cNvPr id="11" name="Text 8"/>
          <p:cNvSpPr/>
          <p:nvPr/>
        </p:nvSpPr>
        <p:spPr>
          <a:xfrm>
            <a:off x="918091" y="3566041"/>
            <a:ext cx="283845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31633" y="3236119"/>
            <a:ext cx="2741652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Monitor Early Warnings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631633" y="3645218"/>
            <a:ext cx="6637853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Track customer service calls, international plans, and usage charges as leading indicators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62464" y="4652248"/>
            <a:ext cx="7819073" cy="1438989"/>
          </a:xfrm>
          <a:prstGeom prst="roundRect">
            <a:avLst>
              <a:gd name="adj" fmla="val 552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85324" y="4675108"/>
            <a:ext cx="757118" cy="1393269"/>
          </a:xfrm>
          <a:prstGeom prst="roundRect">
            <a:avLst>
              <a:gd name="adj" fmla="val 6878"/>
            </a:avLst>
          </a:prstGeom>
          <a:solidFill>
            <a:srgbClr val="003180"/>
          </a:solidFill>
          <a:ln/>
        </p:spPr>
      </p:sp>
      <p:sp>
        <p:nvSpPr>
          <p:cNvPr id="16" name="Text 13"/>
          <p:cNvSpPr/>
          <p:nvPr/>
        </p:nvSpPr>
        <p:spPr>
          <a:xfrm>
            <a:off x="918091" y="5194221"/>
            <a:ext cx="283845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1631633" y="4864298"/>
            <a:ext cx="3241953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High-Risk Customers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631633" y="5273397"/>
            <a:ext cx="6637853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Focus retention resources on customers with highest predicted churn risk and revenue impact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662464" y="6280428"/>
            <a:ext cx="7819073" cy="1438989"/>
          </a:xfrm>
          <a:prstGeom prst="roundRect">
            <a:avLst>
              <a:gd name="adj" fmla="val 5525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85324" y="6303288"/>
            <a:ext cx="757118" cy="1393269"/>
          </a:xfrm>
          <a:prstGeom prst="roundRect">
            <a:avLst>
              <a:gd name="adj" fmla="val 6878"/>
            </a:avLst>
          </a:prstGeom>
          <a:solidFill>
            <a:srgbClr val="003180"/>
          </a:solidFill>
          <a:ln/>
        </p:spPr>
      </p:sp>
      <p:sp>
        <p:nvSpPr>
          <p:cNvPr id="21" name="Text 18"/>
          <p:cNvSpPr/>
          <p:nvPr/>
        </p:nvSpPr>
        <p:spPr>
          <a:xfrm>
            <a:off x="918091" y="6822400"/>
            <a:ext cx="283845" cy="354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1631633" y="6492478"/>
            <a:ext cx="2924889" cy="295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 Improvement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631633" y="6901577"/>
            <a:ext cx="6637853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Regularly retrain model with new data to maintain accuracy as customer behavior evolves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10922"/>
            <a:ext cx="702683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Business Challenge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209919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Problem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2731532"/>
            <a:ext cx="340709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SyriaTel is losing revenue as customers stop using services. Replacing customers costs more than retaining existing ones.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4927640"/>
            <a:ext cx="3407093" cy="23688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Despite having rich customer data on usage, billing, and demographics, the company lacks predictive tools to identify at-risk customers early.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4880729" y="209919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Solution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4880729" y="2731532"/>
            <a:ext cx="3407093" cy="1974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a binary classification model to predict customer churn using usage patterns, service plans, and customer service interactions.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80729" y="4927640"/>
            <a:ext cx="340709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Enable proactive retention actions on high-risk customers to protect revenue.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08001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 Objectives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344936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01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2733913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863798" y="2918222"/>
            <a:ext cx="334827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Predictive Model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3798" y="3451741"/>
            <a:ext cx="413635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 accurate binary classification using usage patterns and service data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5246965" y="2344936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2733913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9" name="Text 7"/>
          <p:cNvSpPr/>
          <p:nvPr/>
        </p:nvSpPr>
        <p:spPr>
          <a:xfrm>
            <a:off x="5246965" y="291822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Identify Key Factors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246965" y="3451741"/>
            <a:ext cx="413635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Determine which variables strongly associate with customer churn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630132" y="2344936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2733913"/>
            <a:ext cx="4136350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3" name="Text 11"/>
          <p:cNvSpPr/>
          <p:nvPr/>
        </p:nvSpPr>
        <p:spPr>
          <a:xfrm>
            <a:off x="9630132" y="2918222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Compare Models</a:t>
            </a:r>
            <a:endParaRPr lang="en-US" sz="2400" dirty="0"/>
          </a:p>
        </p:txBody>
      </p:sp>
      <p:sp>
        <p:nvSpPr>
          <p:cNvPr id="14" name="Text 12"/>
          <p:cNvSpPr/>
          <p:nvPr/>
        </p:nvSpPr>
        <p:spPr>
          <a:xfrm>
            <a:off x="9630132" y="3451741"/>
            <a:ext cx="413635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Evaluate multiple approaches to select the most effective method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506801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863798" y="5456992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17" name="Text 15"/>
          <p:cNvSpPr/>
          <p:nvPr/>
        </p:nvSpPr>
        <p:spPr>
          <a:xfrm>
            <a:off x="863798" y="564130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 Reliability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863798" y="6174819"/>
            <a:ext cx="632793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Measure generalization to unseen data for consistent performance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438549" y="506801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 Light" pitchFamily="34" charset="0"/>
                <a:ea typeface="Merriweather Light" pitchFamily="34" charset="-122"/>
                <a:cs typeface="Merriweather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0" name="Shape 18"/>
          <p:cNvSpPr/>
          <p:nvPr/>
        </p:nvSpPr>
        <p:spPr>
          <a:xfrm>
            <a:off x="7438549" y="5456992"/>
            <a:ext cx="6327934" cy="30480"/>
          </a:xfrm>
          <a:prstGeom prst="rect">
            <a:avLst/>
          </a:prstGeom>
          <a:solidFill>
            <a:srgbClr val="609DFF"/>
          </a:solidFill>
          <a:ln/>
        </p:spPr>
      </p:sp>
      <p:sp>
        <p:nvSpPr>
          <p:cNvPr id="21" name="Text 19"/>
          <p:cNvSpPr/>
          <p:nvPr/>
        </p:nvSpPr>
        <p:spPr>
          <a:xfrm>
            <a:off x="7438549" y="564130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Drive Decisions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7438549" y="6174819"/>
            <a:ext cx="632793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Support data-driven strategies to reduce loss and improve revenue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97493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Overview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285762"/>
            <a:ext cx="40952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3,333</a:t>
            </a:r>
            <a:endParaRPr lang="en-US" sz="6400" dirty="0"/>
          </a:p>
        </p:txBody>
      </p:sp>
      <p:sp>
        <p:nvSpPr>
          <p:cNvPr id="4" name="Text 2"/>
          <p:cNvSpPr/>
          <p:nvPr/>
        </p:nvSpPr>
        <p:spPr>
          <a:xfrm>
            <a:off x="1368743" y="340864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Total Customers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863798" y="3942159"/>
            <a:ext cx="409527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Complete records analyzed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267563" y="2285762"/>
            <a:ext cx="40952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21</a:t>
            </a:r>
            <a:endParaRPr lang="en-US" sz="6400" dirty="0"/>
          </a:p>
        </p:txBody>
      </p:sp>
      <p:sp>
        <p:nvSpPr>
          <p:cNvPr id="7" name="Text 5"/>
          <p:cNvSpPr/>
          <p:nvPr/>
        </p:nvSpPr>
        <p:spPr>
          <a:xfrm>
            <a:off x="5772507" y="340864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5267563" y="3942159"/>
            <a:ext cx="409527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points per customer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671328" y="2285762"/>
            <a:ext cx="4095274" cy="814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400"/>
              </a:lnSpc>
              <a:buNone/>
            </a:pPr>
            <a:r>
              <a:rPr lang="en-US" sz="6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0</a:t>
            </a:r>
            <a:endParaRPr lang="en-US" sz="6400" dirty="0"/>
          </a:p>
        </p:txBody>
      </p:sp>
      <p:sp>
        <p:nvSpPr>
          <p:cNvPr id="10" name="Text 8"/>
          <p:cNvSpPr/>
          <p:nvPr/>
        </p:nvSpPr>
        <p:spPr>
          <a:xfrm>
            <a:off x="10176272" y="340864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Missing Values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9671328" y="3942159"/>
            <a:ext cx="4095274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Clean, complete dataset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3798" y="48614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Categories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863798" y="54937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16 numerical features (usage, charges, calls)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63798" y="597491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 categorical features (plans, location)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863798" y="645604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duplicates or missing data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623929" y="486144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Variables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7623929" y="5493782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Usage patterns (day, evening, night, international)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623929" y="636972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Service plans and billing details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7623929" y="6850856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service interactions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59882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Churn Distribution Insights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872621"/>
            <a:ext cx="7416403" cy="2272546"/>
          </a:xfrm>
          <a:prstGeom prst="roundRect">
            <a:avLst>
              <a:gd name="adj" fmla="val 456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41095" y="314991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Class Imbalance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41095" y="3683437"/>
            <a:ext cx="686181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 shows significant imbalance between churned and retained customers, requiring special handling techniques like SMOTE.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3798" y="5391983"/>
            <a:ext cx="7416403" cy="1877735"/>
          </a:xfrm>
          <a:prstGeom prst="roundRect">
            <a:avLst>
              <a:gd name="adj" fmla="val 5521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141095" y="566928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Geographic Patterns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41095" y="6202799"/>
            <a:ext cx="686181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Area code analysis reveals regional variations in customer behavior and churn rates across service territories.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8411" y="669488"/>
            <a:ext cx="6086237" cy="760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Feature Engineering</a:t>
            </a:r>
            <a:endParaRPr lang="en-US" sz="4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411" y="1795463"/>
            <a:ext cx="1217176" cy="21818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98951" y="2038826"/>
            <a:ext cx="3043118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Aggregation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798951" y="2565202"/>
            <a:ext cx="5979438" cy="11687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Combined day, evening, night, and international metrics into total_minutes, total_charges, and total_calls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411" y="3977283"/>
            <a:ext cx="1217176" cy="17922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98951" y="4220647"/>
            <a:ext cx="3043118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Simplification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798951" y="4747022"/>
            <a:ext cx="5979438" cy="779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Dropped redundant columns and non-predictive features like area_code and state</a:t>
            </a:r>
            <a:endParaRPr lang="en-US" sz="1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411" y="5769531"/>
            <a:ext cx="1217176" cy="179224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98951" y="6012894"/>
            <a:ext cx="3043118" cy="380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Preprocessing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798951" y="6539270"/>
            <a:ext cx="5979438" cy="779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Applied StandardScaler to numerical features and OneHotEncoder to categorical variables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165" y="438626"/>
            <a:ext cx="6210538" cy="498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 Performance Comparison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165" y="1255990"/>
            <a:ext cx="13514070" cy="70893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319242" y="8345329"/>
            <a:ext cx="159425" cy="159425"/>
          </a:xfrm>
          <a:prstGeom prst="roundRect">
            <a:avLst>
              <a:gd name="adj" fmla="val 11471"/>
            </a:avLst>
          </a:prstGeom>
          <a:solidFill>
            <a:srgbClr val="0058E6"/>
          </a:solidFill>
          <a:ln/>
        </p:spPr>
      </p:sp>
      <p:sp>
        <p:nvSpPr>
          <p:cNvPr id="5" name="Text 2"/>
          <p:cNvSpPr/>
          <p:nvPr/>
        </p:nvSpPr>
        <p:spPr>
          <a:xfrm>
            <a:off x="6539627" y="8345329"/>
            <a:ext cx="699373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Accuracy</a:t>
            </a:r>
            <a:endParaRPr lang="en-US" sz="1250" dirty="0"/>
          </a:p>
        </p:txBody>
      </p:sp>
      <p:sp>
        <p:nvSpPr>
          <p:cNvPr id="6" name="Shape 3"/>
          <p:cNvSpPr/>
          <p:nvPr/>
        </p:nvSpPr>
        <p:spPr>
          <a:xfrm>
            <a:off x="7391400" y="8345329"/>
            <a:ext cx="159425" cy="159425"/>
          </a:xfrm>
          <a:prstGeom prst="roundRect">
            <a:avLst>
              <a:gd name="adj" fmla="val 11471"/>
            </a:avLst>
          </a:prstGeom>
          <a:solidFill>
            <a:srgbClr val="66A1FF"/>
          </a:solidFill>
          <a:ln/>
        </p:spPr>
      </p:sp>
      <p:sp>
        <p:nvSpPr>
          <p:cNvPr id="7" name="Text 4"/>
          <p:cNvSpPr/>
          <p:nvPr/>
        </p:nvSpPr>
        <p:spPr>
          <a:xfrm>
            <a:off x="7611785" y="8345329"/>
            <a:ext cx="720685" cy="1595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ROC-AUC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558165" y="9003268"/>
            <a:ext cx="13514070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Forest emerged as the clear winner, achieving 94% accuracy and 90% ROC-AUC score, significantly outperforming other models in both overall accuracy and ability to discriminate between churners and non-churners.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3193" y="936784"/>
            <a:ext cx="7577614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 Forest: The Winning Model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3193" y="2670929"/>
            <a:ext cx="3676888" cy="2735937"/>
          </a:xfrm>
          <a:prstGeom prst="roundRect">
            <a:avLst>
              <a:gd name="adj" fmla="val 343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4532" y="2902268"/>
            <a:ext cx="279713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Precision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14532" y="3386018"/>
            <a:ext cx="3214211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98.3%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precision on churn class means when the model flags a customer as likely to churn, it's almost always correct.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3800" y="2670929"/>
            <a:ext cx="3677007" cy="2735937"/>
          </a:xfrm>
          <a:prstGeom prst="roundRect">
            <a:avLst>
              <a:gd name="adj" fmla="val 3435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5138" y="2902268"/>
            <a:ext cx="302525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Balanced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5138" y="3386018"/>
            <a:ext cx="3214330" cy="1789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59.8%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recall captures majority of at-risk customers while maintaining excellent precision for targeted interventions.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83193" y="5630585"/>
            <a:ext cx="7577614" cy="1662232"/>
          </a:xfrm>
          <a:prstGeom prst="roundRect">
            <a:avLst>
              <a:gd name="adj" fmla="val 565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4532" y="5861923"/>
            <a:ext cx="301811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Strong Discrimination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14532" y="6345674"/>
            <a:ext cx="7114937" cy="7158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90%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ROC-AUC demonstrates superior ability to distinguish between customers who will churn versus those who will stay.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63222"/>
            <a:ext cx="8490704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Churn Drivers Identified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3798" y="3228142"/>
            <a:ext cx="616982" cy="6169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153614"/>
            <a:ext cx="338387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Customer Service Calls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4687133"/>
            <a:ext cx="4095274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High volumes of customer service interactions serve as early warning signals of dissatisfaction and potential churn.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7563" y="3228142"/>
            <a:ext cx="616982" cy="6169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67563" y="415361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International Plans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5267563" y="4687133"/>
            <a:ext cx="4095274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Subscription to international plans represents a distinct risk segment requiring targeted retention strategies.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1328" y="3228142"/>
            <a:ext cx="616982" cy="6169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1328" y="4153614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Usage Charges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9671328" y="4687133"/>
            <a:ext cx="4095274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Elevated usage charges and pricing exposure strongly correlate with increased likelihood of customer attrition.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2025-12-18T09:25:44Z</dcterms:created>
  <dcterms:modified xsi:type="dcterms:W3CDTF">2025-12-18T09:25:44Z</dcterms:modified>
</cp:coreProperties>
</file>